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73" r:id="rId4"/>
    <p:sldId id="278" r:id="rId5"/>
    <p:sldId id="277" r:id="rId6"/>
    <p:sldId id="272" r:id="rId7"/>
    <p:sldId id="279" r:id="rId8"/>
    <p:sldId id="280" r:id="rId9"/>
    <p:sldId id="281" r:id="rId10"/>
    <p:sldId id="282" r:id="rId11"/>
    <p:sldId id="283" r:id="rId12"/>
    <p:sldId id="286" r:id="rId13"/>
    <p:sldId id="284" r:id="rId14"/>
    <p:sldId id="285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33"/>
    <a:srgbClr val="9C5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6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615207-8D4F-4F14-B1E5-4020C60947A2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A9058F-57F2-4FFE-91D4-C027DA275C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Shakespeare Study</a:t>
            </a:r>
            <a:endParaRPr lang="en-US" sz="4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The O’Brien Taxonomy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5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50000">
                <a:srgbClr val="C00000"/>
              </a:gs>
              <a:gs pos="100000">
                <a:schemeClr val="accent2">
                  <a:hueOff val="1799954"/>
                  <a:satOff val="48584"/>
                  <a:lumOff val="5099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50000">
                <a:srgbClr val="C00000"/>
              </a:gs>
              <a:gs pos="100000">
                <a:schemeClr val="accent2">
                  <a:hueOff val="1799954"/>
                  <a:satOff val="48584"/>
                  <a:lumOff val="5099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CC99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50000">
                <a:srgbClr val="C00000"/>
              </a:gs>
              <a:gs pos="100000">
                <a:schemeClr val="accent2">
                  <a:hueOff val="1799954"/>
                  <a:satOff val="48584"/>
                  <a:lumOff val="5099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CC99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94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50000">
                <a:srgbClr val="C00000"/>
              </a:gs>
              <a:gs pos="100000">
                <a:schemeClr val="accent2">
                  <a:hueOff val="1799954"/>
                  <a:satOff val="48584"/>
                  <a:lumOff val="5099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rgbClr val="FFFF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5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rgbClr val="CC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 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704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Shakespeare Study</a:t>
            </a:r>
            <a:endParaRPr lang="en-US" sz="4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The O’Brien Taxonomy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79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83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87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rgbClr val="FF99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11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rgbClr val="FF99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43000" y="76200"/>
            <a:ext cx="6515100" cy="6477000"/>
          </a:xfrm>
          <a:custGeom>
            <a:avLst/>
            <a:gdLst>
              <a:gd name="connsiteX0" fmla="*/ 0 w 5943600"/>
              <a:gd name="connsiteY0" fmla="*/ 2971800 h 5943600"/>
              <a:gd name="connsiteX1" fmla="*/ 2971800 w 5943600"/>
              <a:gd name="connsiteY1" fmla="*/ 0 h 5943600"/>
              <a:gd name="connsiteX2" fmla="*/ 5943600 w 5943600"/>
              <a:gd name="connsiteY2" fmla="*/ 2971800 h 5943600"/>
              <a:gd name="connsiteX3" fmla="*/ 2971800 w 5943600"/>
              <a:gd name="connsiteY3" fmla="*/ 5943600 h 5943600"/>
              <a:gd name="connsiteX4" fmla="*/ 0 w 5943600"/>
              <a:gd name="connsiteY4" fmla="*/ 29718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5943600">
                <a:moveTo>
                  <a:pt x="0" y="2971800"/>
                </a:moveTo>
                <a:cubicBezTo>
                  <a:pt x="0" y="1330520"/>
                  <a:pt x="1330520" y="0"/>
                  <a:pt x="2971800" y="0"/>
                </a:cubicBezTo>
                <a:cubicBezTo>
                  <a:pt x="4613080" y="0"/>
                  <a:pt x="5943600" y="1330520"/>
                  <a:pt x="5943600" y="2971800"/>
                </a:cubicBezTo>
                <a:cubicBezTo>
                  <a:pt x="5943600" y="4613080"/>
                  <a:pt x="4613080" y="5943600"/>
                  <a:pt x="2971800" y="5943600"/>
                </a:cubicBezTo>
                <a:cubicBezTo>
                  <a:pt x="1330520" y="5943600"/>
                  <a:pt x="0" y="4613080"/>
                  <a:pt x="0" y="297180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4244" tIns="510539" rIns="2354246" bIns="4968241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000" kern="1200"/>
          </a:p>
        </p:txBody>
      </p:sp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rgbClr val="FF99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8901" y="381000"/>
            <a:ext cx="6008595" cy="6019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2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might an Elizabethan audience have felt about this play?</a:t>
            </a:r>
            <a:endParaRPr lang="en-US" sz="22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59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43000" y="76200"/>
            <a:ext cx="6515100" cy="6477000"/>
          </a:xfrm>
          <a:custGeom>
            <a:avLst/>
            <a:gdLst>
              <a:gd name="connsiteX0" fmla="*/ 0 w 5943600"/>
              <a:gd name="connsiteY0" fmla="*/ 2971800 h 5943600"/>
              <a:gd name="connsiteX1" fmla="*/ 2971800 w 5943600"/>
              <a:gd name="connsiteY1" fmla="*/ 0 h 5943600"/>
              <a:gd name="connsiteX2" fmla="*/ 5943600 w 5943600"/>
              <a:gd name="connsiteY2" fmla="*/ 2971800 h 5943600"/>
              <a:gd name="connsiteX3" fmla="*/ 2971800 w 5943600"/>
              <a:gd name="connsiteY3" fmla="*/ 5943600 h 5943600"/>
              <a:gd name="connsiteX4" fmla="*/ 0 w 5943600"/>
              <a:gd name="connsiteY4" fmla="*/ 29718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5943600">
                <a:moveTo>
                  <a:pt x="0" y="2971800"/>
                </a:moveTo>
                <a:cubicBezTo>
                  <a:pt x="0" y="1330520"/>
                  <a:pt x="1330520" y="0"/>
                  <a:pt x="2971800" y="0"/>
                </a:cubicBezTo>
                <a:cubicBezTo>
                  <a:pt x="4613080" y="0"/>
                  <a:pt x="5943600" y="1330520"/>
                  <a:pt x="5943600" y="2971800"/>
                </a:cubicBezTo>
                <a:cubicBezTo>
                  <a:pt x="5943600" y="4613080"/>
                  <a:pt x="4613080" y="5943600"/>
                  <a:pt x="2971800" y="5943600"/>
                </a:cubicBezTo>
                <a:cubicBezTo>
                  <a:pt x="1330520" y="5943600"/>
                  <a:pt x="0" y="4613080"/>
                  <a:pt x="0" y="297180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4244" tIns="510539" rIns="2354246" bIns="4968241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000" kern="120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rgbClr val="FF99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8901" y="381000"/>
            <a:ext cx="6008595" cy="6019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2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might an Elizabethan audience have felt about this play?</a:t>
            </a:r>
            <a:endParaRPr lang="en-US" sz="22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7200" y="5367635"/>
            <a:ext cx="2670924" cy="10100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noFill/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</a:rPr>
              <a:t>THE SUBURBS:</a:t>
            </a:r>
            <a:endParaRPr lang="en-US" sz="3200" b="1" cap="none" spc="0" dirty="0">
              <a:ln w="12700">
                <a:noFill/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-63500"/>
            <a:ext cx="7010400" cy="6858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200" b="1" cap="none" spc="0" dirty="0" smtClean="0">
                <a:ln w="12700">
                  <a:noFill/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</a:rPr>
              <a:t>Models of the Globe, costume design, anything served in trencher bread….</a:t>
            </a:r>
            <a:endParaRPr lang="en-US" sz="2200" b="1" cap="none" spc="0" dirty="0">
              <a:ln w="12700">
                <a:noFill/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7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43000" y="76200"/>
            <a:ext cx="6515100" cy="6477000"/>
          </a:xfrm>
          <a:custGeom>
            <a:avLst/>
            <a:gdLst>
              <a:gd name="connsiteX0" fmla="*/ 0 w 5943600"/>
              <a:gd name="connsiteY0" fmla="*/ 2971800 h 5943600"/>
              <a:gd name="connsiteX1" fmla="*/ 2971800 w 5943600"/>
              <a:gd name="connsiteY1" fmla="*/ 0 h 5943600"/>
              <a:gd name="connsiteX2" fmla="*/ 5943600 w 5943600"/>
              <a:gd name="connsiteY2" fmla="*/ 2971800 h 5943600"/>
              <a:gd name="connsiteX3" fmla="*/ 2971800 w 5943600"/>
              <a:gd name="connsiteY3" fmla="*/ 5943600 h 5943600"/>
              <a:gd name="connsiteX4" fmla="*/ 0 w 5943600"/>
              <a:gd name="connsiteY4" fmla="*/ 29718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5943600">
                <a:moveTo>
                  <a:pt x="0" y="2971800"/>
                </a:moveTo>
                <a:cubicBezTo>
                  <a:pt x="0" y="1330520"/>
                  <a:pt x="1330520" y="0"/>
                  <a:pt x="2971800" y="0"/>
                </a:cubicBezTo>
                <a:cubicBezTo>
                  <a:pt x="4613080" y="0"/>
                  <a:pt x="5943600" y="1330520"/>
                  <a:pt x="5943600" y="2971800"/>
                </a:cubicBezTo>
                <a:cubicBezTo>
                  <a:pt x="5943600" y="4613080"/>
                  <a:pt x="4613080" y="5943600"/>
                  <a:pt x="2971800" y="5943600"/>
                </a:cubicBezTo>
                <a:cubicBezTo>
                  <a:pt x="1330520" y="5943600"/>
                  <a:pt x="0" y="4613080"/>
                  <a:pt x="0" y="297180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4244" tIns="510539" rIns="2354246" bIns="4968241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000" kern="120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ln w="76200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8901" y="381000"/>
            <a:ext cx="6008595" cy="6019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2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might an Elizabethan audience have felt about this play?</a:t>
            </a:r>
            <a:endParaRPr lang="en-US" sz="22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97200" y="5367635"/>
            <a:ext cx="2670924" cy="10100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noFill/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</a:rPr>
              <a:t>THE SUBURBS:</a:t>
            </a:r>
            <a:endParaRPr lang="en-US" sz="3200" b="1" cap="none" spc="0" dirty="0">
              <a:ln w="12700">
                <a:noFill/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91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43000" y="76200"/>
            <a:ext cx="6515100" cy="6477000"/>
          </a:xfrm>
          <a:custGeom>
            <a:avLst/>
            <a:gdLst>
              <a:gd name="connsiteX0" fmla="*/ 0 w 5943600"/>
              <a:gd name="connsiteY0" fmla="*/ 2971800 h 5943600"/>
              <a:gd name="connsiteX1" fmla="*/ 2971800 w 5943600"/>
              <a:gd name="connsiteY1" fmla="*/ 0 h 5943600"/>
              <a:gd name="connsiteX2" fmla="*/ 5943600 w 5943600"/>
              <a:gd name="connsiteY2" fmla="*/ 2971800 h 5943600"/>
              <a:gd name="connsiteX3" fmla="*/ 2971800 w 5943600"/>
              <a:gd name="connsiteY3" fmla="*/ 5943600 h 5943600"/>
              <a:gd name="connsiteX4" fmla="*/ 0 w 5943600"/>
              <a:gd name="connsiteY4" fmla="*/ 297180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3600" h="5943600">
                <a:moveTo>
                  <a:pt x="0" y="2971800"/>
                </a:moveTo>
                <a:cubicBezTo>
                  <a:pt x="0" y="1330520"/>
                  <a:pt x="1330520" y="0"/>
                  <a:pt x="2971800" y="0"/>
                </a:cubicBezTo>
                <a:cubicBezTo>
                  <a:pt x="4613080" y="0"/>
                  <a:pt x="5943600" y="1330520"/>
                  <a:pt x="5943600" y="2971800"/>
                </a:cubicBezTo>
                <a:cubicBezTo>
                  <a:pt x="5943600" y="4613080"/>
                  <a:pt x="4613080" y="5943600"/>
                  <a:pt x="2971800" y="5943600"/>
                </a:cubicBezTo>
                <a:cubicBezTo>
                  <a:pt x="1330520" y="5943600"/>
                  <a:pt x="0" y="4613080"/>
                  <a:pt x="0" y="297180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4244" tIns="510539" rIns="2354246" bIns="4968241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000" kern="120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ln w="76200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8901" y="381000"/>
            <a:ext cx="6008595" cy="6019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2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might an Elizabethan audience have felt about this play?</a:t>
            </a:r>
            <a:endParaRPr lang="en-US" sz="22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67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630680" y="601980"/>
            <a:ext cx="5539740" cy="5425440"/>
          </a:xfrm>
          <a:custGeom>
            <a:avLst/>
            <a:gdLst>
              <a:gd name="connsiteX0" fmla="*/ 0 w 4754880"/>
              <a:gd name="connsiteY0" fmla="*/ 2377440 h 4754880"/>
              <a:gd name="connsiteX1" fmla="*/ 2377440 w 4754880"/>
              <a:gd name="connsiteY1" fmla="*/ 0 h 4754880"/>
              <a:gd name="connsiteX2" fmla="*/ 4754880 w 4754880"/>
              <a:gd name="connsiteY2" fmla="*/ 2377440 h 4754880"/>
              <a:gd name="connsiteX3" fmla="*/ 2377440 w 4754880"/>
              <a:gd name="connsiteY3" fmla="*/ 4754880 h 4754880"/>
              <a:gd name="connsiteX4" fmla="*/ 0 w 4754880"/>
              <a:gd name="connsiteY4" fmla="*/ 2377440 h 475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880" h="4754880">
                <a:moveTo>
                  <a:pt x="0" y="2377440"/>
                </a:moveTo>
                <a:cubicBezTo>
                  <a:pt x="0" y="1064416"/>
                  <a:pt x="1064416" y="0"/>
                  <a:pt x="2377440" y="0"/>
                </a:cubicBezTo>
                <a:cubicBezTo>
                  <a:pt x="3690464" y="0"/>
                  <a:pt x="4754880" y="1064416"/>
                  <a:pt x="4754880" y="2377440"/>
                </a:cubicBezTo>
                <a:cubicBezTo>
                  <a:pt x="4754880" y="3690464"/>
                  <a:pt x="3690464" y="4754880"/>
                  <a:pt x="2377440" y="4754880"/>
                </a:cubicBezTo>
                <a:cubicBezTo>
                  <a:pt x="1064416" y="4754880"/>
                  <a:pt x="0" y="3690464"/>
                  <a:pt x="0" y="237744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599985"/>
              <a:satOff val="16195"/>
              <a:lumOff val="1700"/>
              <a:alphaOff val="0"/>
            </a:schemeClr>
          </a:fillRef>
          <a:effectRef idx="0">
            <a:schemeClr val="accent2">
              <a:hueOff val="599985"/>
              <a:satOff val="16195"/>
              <a:lumOff val="17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45660" tIns="484429" rIns="1745662" bIns="3812845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 kern="1200"/>
          </a:p>
        </p:txBody>
      </p:sp>
      <p:sp>
        <p:nvSpPr>
          <p:cNvPr id="6" name="Freeform 5"/>
          <p:cNvSpPr/>
          <p:nvPr/>
        </p:nvSpPr>
        <p:spPr>
          <a:xfrm>
            <a:off x="2194560" y="1165860"/>
            <a:ext cx="4411980" cy="4297680"/>
          </a:xfrm>
          <a:custGeom>
            <a:avLst/>
            <a:gdLst>
              <a:gd name="connsiteX0" fmla="*/ 0 w 3566160"/>
              <a:gd name="connsiteY0" fmla="*/ 1783080 h 3566160"/>
              <a:gd name="connsiteX1" fmla="*/ 1783080 w 3566160"/>
              <a:gd name="connsiteY1" fmla="*/ 0 h 3566160"/>
              <a:gd name="connsiteX2" fmla="*/ 3566160 w 3566160"/>
              <a:gd name="connsiteY2" fmla="*/ 1783080 h 3566160"/>
              <a:gd name="connsiteX3" fmla="*/ 1783080 w 3566160"/>
              <a:gd name="connsiteY3" fmla="*/ 3566160 h 3566160"/>
              <a:gd name="connsiteX4" fmla="*/ 0 w 3566160"/>
              <a:gd name="connsiteY4" fmla="*/ 178308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6160" h="3566160">
                <a:moveTo>
                  <a:pt x="0" y="1783080"/>
                </a:moveTo>
                <a:cubicBezTo>
                  <a:pt x="0" y="798312"/>
                  <a:pt x="798312" y="0"/>
                  <a:pt x="1783080" y="0"/>
                </a:cubicBezTo>
                <a:cubicBezTo>
                  <a:pt x="2767848" y="0"/>
                  <a:pt x="3566160" y="798312"/>
                  <a:pt x="3566160" y="1783080"/>
                </a:cubicBezTo>
                <a:cubicBezTo>
                  <a:pt x="3566160" y="2767848"/>
                  <a:pt x="2767848" y="3566160"/>
                  <a:pt x="1783080" y="3566160"/>
                </a:cubicBezTo>
                <a:cubicBezTo>
                  <a:pt x="798312" y="3566160"/>
                  <a:pt x="0" y="2767848"/>
                  <a:pt x="0" y="178308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199969"/>
              <a:satOff val="32389"/>
              <a:lumOff val="3399"/>
              <a:alphaOff val="0"/>
            </a:schemeClr>
          </a:fillRef>
          <a:effectRef idx="0">
            <a:schemeClr val="accent2">
              <a:hueOff val="1199969"/>
              <a:satOff val="32389"/>
              <a:lumOff val="33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4189" tIns="459486" rIns="1144189" bIns="2688336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700" kern="1200"/>
          </a:p>
        </p:txBody>
      </p:sp>
      <p:sp>
        <p:nvSpPr>
          <p:cNvPr id="7" name="Freeform 6"/>
          <p:cNvSpPr/>
          <p:nvPr/>
        </p:nvSpPr>
        <p:spPr>
          <a:xfrm>
            <a:off x="2758440" y="1729740"/>
            <a:ext cx="3284220" cy="3169920"/>
          </a:xfrm>
          <a:custGeom>
            <a:avLst/>
            <a:gdLst>
              <a:gd name="connsiteX0" fmla="*/ 0 w 2377440"/>
              <a:gd name="connsiteY0" fmla="*/ 1188720 h 2377440"/>
              <a:gd name="connsiteX1" fmla="*/ 1188720 w 2377440"/>
              <a:gd name="connsiteY1" fmla="*/ 0 h 2377440"/>
              <a:gd name="connsiteX2" fmla="*/ 2377440 w 2377440"/>
              <a:gd name="connsiteY2" fmla="*/ 1188720 h 2377440"/>
              <a:gd name="connsiteX3" fmla="*/ 1188720 w 2377440"/>
              <a:gd name="connsiteY3" fmla="*/ 2377440 h 2377440"/>
              <a:gd name="connsiteX4" fmla="*/ 0 w 2377440"/>
              <a:gd name="connsiteY4" fmla="*/ 1188720 h 237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440" h="2377440">
                <a:moveTo>
                  <a:pt x="0" y="1188720"/>
                </a:moveTo>
                <a:cubicBezTo>
                  <a:pt x="0" y="532208"/>
                  <a:pt x="532208" y="0"/>
                  <a:pt x="1188720" y="0"/>
                </a:cubicBezTo>
                <a:cubicBezTo>
                  <a:pt x="1845232" y="0"/>
                  <a:pt x="2377440" y="532208"/>
                  <a:pt x="2377440" y="1188720"/>
                </a:cubicBezTo>
                <a:cubicBezTo>
                  <a:pt x="2377440" y="1845232"/>
                  <a:pt x="1845232" y="2377440"/>
                  <a:pt x="1188720" y="2377440"/>
                </a:cubicBezTo>
                <a:cubicBezTo>
                  <a:pt x="532208" y="2377440"/>
                  <a:pt x="0" y="1845232"/>
                  <a:pt x="0" y="1188720"/>
                </a:cubicBezTo>
                <a:close/>
              </a:path>
            </a:pathLst>
          </a:custGeom>
          <a:ln w="76200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1799954"/>
              <a:satOff val="48584"/>
              <a:lumOff val="5099"/>
              <a:alphaOff val="0"/>
            </a:schemeClr>
          </a:fillRef>
          <a:effectRef idx="0">
            <a:schemeClr val="accent2">
              <a:hueOff val="1799954"/>
              <a:satOff val="48584"/>
              <a:lumOff val="509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4200" tIns="850393" rIns="604201" bIns="850391" numCol="1" spcCol="1270" anchor="ctr" anchorCtr="0">
            <a:prstTxWarp prst="textArchUp">
              <a:avLst/>
            </a:prstTxWarp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/>
          </a:p>
        </p:txBody>
      </p:sp>
      <p:sp>
        <p:nvSpPr>
          <p:cNvPr id="9" name="TextBox 8"/>
          <p:cNvSpPr txBox="1"/>
          <p:nvPr/>
        </p:nvSpPr>
        <p:spPr>
          <a:xfrm>
            <a:off x="2819400" y="2895600"/>
            <a:ext cx="3147060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THE</a:t>
            </a:r>
            <a:r>
              <a:rPr lang="en-US" sz="4400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4400" b="1" dirty="0" smtClean="0">
                <a:ln w="31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WORDS</a:t>
            </a:r>
          </a:p>
          <a:p>
            <a:pPr algn="ctr"/>
            <a:endParaRPr lang="en-US" sz="4400" dirty="0">
              <a:ln w="31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097" y="2079995"/>
            <a:ext cx="3478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What’s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happening in this </a:t>
            </a:r>
            <a:b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</a:br>
            <a:r>
              <a:rPr lang="en-US" sz="1600" dirty="0" smtClean="0">
                <a:ln w="3175">
                  <a:noFill/>
                </a:ln>
                <a:solidFill>
                  <a:schemeClr val="bg1"/>
                </a:solidFill>
              </a:rPr>
              <a:t>scene? this line?</a:t>
            </a:r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2844" y="3700883"/>
            <a:ext cx="32232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 startAt="2"/>
            </a:pPr>
            <a:r>
              <a:rPr lang="en-US" sz="1600" dirty="0" smtClean="0">
                <a:solidFill>
                  <a:schemeClr val="bg1"/>
                </a:solidFill>
              </a:rPr>
              <a:t>How do the words 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work so we know what’s happening?</a:t>
            </a:r>
          </a:p>
          <a:p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514600" y="1447800"/>
            <a:ext cx="3810000" cy="381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Examination of character, plot, theme, stuff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79634" y="30435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5285" y="2770125"/>
            <a:ext cx="3478530" cy="245084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2800" cap="none" spc="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What’s happening in this play?</a:t>
            </a:r>
            <a:endParaRPr lang="en-US" sz="2800" cap="none" spc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914400"/>
            <a:ext cx="4876800" cy="49755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do I feel about what’s going on in this play?</a:t>
            </a:r>
            <a:endParaRPr lang="en-US" sz="2400" b="1" cap="none" spc="0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39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174</TotalTime>
  <Words>372</Words>
  <Application>Microsoft Office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Courier New</vt:lpstr>
      <vt:lpstr>Palatino Linotype</vt:lpstr>
      <vt:lpstr>Executive</vt:lpstr>
      <vt:lpstr>Shakespeare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Shakespeare Study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Skip Nicholson</cp:lastModifiedBy>
  <cp:revision>17</cp:revision>
  <dcterms:created xsi:type="dcterms:W3CDTF">2012-07-25T04:54:11Z</dcterms:created>
  <dcterms:modified xsi:type="dcterms:W3CDTF">2015-09-09T03:13:17Z</dcterms:modified>
</cp:coreProperties>
</file>